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5" r:id="rId9"/>
    <p:sldId id="27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675E-8458-49E4-8B91-97D0919DCF3A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AD7F-E7CD-4395-BDAF-F84D54AFFD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57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810F2-30D6-4F89-85AB-3F4B7B54C3CC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77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C1364-5E1E-4FAD-AFFD-1351DFEAEC92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6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98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A56C5-B936-4464-8858-3D5ED5759FE4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2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18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E12F2-6338-4A64-9CE6-EAFBF55086B6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CD0-0164-453E-87C1-EF5403ACA5A0}" type="datetimeFigureOut">
              <a:rPr lang="nl-NL" smtClean="0"/>
              <a:pPr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0205-31E7-4F54-9AF5-BC668813048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0voorbiologie.nl/index.php?cat=9&amp;id=667&amp;par=1633&amp;sub=16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Basisstof 4  Koolstofassimilatie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In de koolstofassimilatie</a:t>
            </a:r>
            <a:r>
              <a:rPr lang="nl-NL" sz="2400" dirty="0" smtClean="0"/>
              <a:t>:</a:t>
            </a:r>
          </a:p>
          <a:p>
            <a:r>
              <a:rPr lang="nl-NL" sz="2400" dirty="0" smtClean="0"/>
              <a:t>Wordt koolstofdioxide met de waterstof uit water vastgelegd in glucose</a:t>
            </a:r>
          </a:p>
          <a:p>
            <a:r>
              <a:rPr lang="nl-NL" sz="2400" b="1" dirty="0" smtClean="0"/>
              <a:t>De energie </a:t>
            </a:r>
            <a:r>
              <a:rPr lang="nl-NL" sz="2400" dirty="0" smtClean="0"/>
              <a:t>die hierbij wordt </a:t>
            </a:r>
            <a:r>
              <a:rPr lang="nl-NL" sz="2400" b="1" dirty="0" smtClean="0"/>
              <a:t>vastgelegd</a:t>
            </a:r>
            <a:r>
              <a:rPr lang="nl-NL" sz="2400" dirty="0" smtClean="0"/>
              <a:t>, kan afkomstig zijn: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1.  van (zon)licht    groene planten </a:t>
            </a:r>
            <a:r>
              <a:rPr lang="nl-NL" sz="2400" dirty="0" err="1" smtClean="0"/>
              <a:t>én</a:t>
            </a:r>
            <a:r>
              <a:rPr lang="nl-NL" sz="2400" dirty="0" smtClean="0"/>
              <a:t> </a:t>
            </a:r>
            <a:r>
              <a:rPr lang="nl-NL" sz="2400" dirty="0" err="1" smtClean="0"/>
              <a:t>cyanobacteriën</a:t>
            </a:r>
            <a:endParaRPr lang="nl-NL" sz="2400" dirty="0" smtClean="0"/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2.  of uit andere chemische omzettingen (</a:t>
            </a:r>
            <a:r>
              <a:rPr lang="nl-NL" sz="2400" dirty="0" err="1" smtClean="0"/>
              <a:t>chemosynthese</a:t>
            </a:r>
            <a:r>
              <a:rPr lang="nl-NL" sz="2400" dirty="0" smtClean="0"/>
              <a:t>)</a:t>
            </a:r>
          </a:p>
          <a:p>
            <a:pPr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    bijv. nitrietbacteriën, nitraatbacteriën, ijzerbacteriën,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     zwavelbacteriën etc.  De energie halen zij uit de stof waar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     ze naar </a:t>
            </a:r>
          </a:p>
          <a:p>
            <a:pPr>
              <a:buNone/>
            </a:pPr>
            <a:r>
              <a:rPr lang="nl-NL" sz="2400" dirty="0"/>
              <a:t>	 </a:t>
            </a:r>
            <a:r>
              <a:rPr lang="nl-NL" sz="2400" dirty="0" smtClean="0"/>
              <a:t>    genoemd zijn.</a:t>
            </a:r>
            <a:endParaRPr lang="nl-NL" sz="2400" dirty="0"/>
          </a:p>
        </p:txBody>
      </p:sp>
      <p:pic>
        <p:nvPicPr>
          <p:cNvPr id="4" name="Afbeelding 3" descr="koolstofassimilatie schematisch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9832" y="4581128"/>
            <a:ext cx="5720664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Practicum </a:t>
            </a:r>
            <a:r>
              <a:rPr lang="en-US" dirty="0" err="1" smtClean="0"/>
              <a:t>verslag</a:t>
            </a:r>
            <a:r>
              <a:rPr lang="en-US" dirty="0" smtClean="0"/>
              <a:t>(je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Fotosynthese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bont</a:t>
            </a:r>
            <a:r>
              <a:rPr lang="en-US" dirty="0" smtClean="0"/>
              <a:t> </a:t>
            </a:r>
            <a:r>
              <a:rPr lang="en-US" dirty="0" err="1" smtClean="0"/>
              <a:t>blad</a:t>
            </a:r>
            <a:r>
              <a:rPr lang="en-US" dirty="0" smtClean="0"/>
              <a:t> - </a:t>
            </a:r>
            <a:r>
              <a:rPr lang="en-US" dirty="0" err="1" smtClean="0"/>
              <a:t>Siernetel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fbeelding 3" descr="Sierne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31258"/>
            <a:ext cx="381642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Fotosynthese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Het fotosyntheseproces in een reactievergelijking:</a:t>
            </a:r>
            <a:br>
              <a:rPr lang="nl-NL" sz="2400" dirty="0" smtClean="0"/>
            </a:br>
            <a:r>
              <a:rPr lang="nl-NL" sz="2400" dirty="0" smtClean="0"/>
              <a:t>6CO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+ 12H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O* + Lichtenergie →C</a:t>
            </a:r>
            <a:r>
              <a:rPr lang="nl-NL" sz="2400" baseline="-25000" dirty="0" smtClean="0"/>
              <a:t>6</a:t>
            </a:r>
            <a:r>
              <a:rPr lang="nl-NL" sz="2400" dirty="0" smtClean="0"/>
              <a:t>H</a:t>
            </a:r>
            <a:r>
              <a:rPr lang="nl-NL" sz="2400" baseline="-25000" dirty="0" smtClean="0"/>
              <a:t>12</a:t>
            </a:r>
            <a:r>
              <a:rPr lang="nl-NL" sz="2400" dirty="0" smtClean="0"/>
              <a:t>O</a:t>
            </a:r>
            <a:r>
              <a:rPr lang="nl-NL" sz="2400" baseline="-25000" dirty="0" smtClean="0"/>
              <a:t>6</a:t>
            </a:r>
            <a:r>
              <a:rPr lang="nl-NL" sz="2400" dirty="0" smtClean="0"/>
              <a:t> + 6O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* + 6H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</a:t>
            </a:r>
            <a:br>
              <a:rPr lang="nl-NL" sz="2400" dirty="0" smtClean="0"/>
            </a:br>
            <a:r>
              <a:rPr lang="nl-NL" sz="2400" dirty="0" smtClean="0"/>
              <a:t>(*: de zuurstofatomen van het water komen als zuurstofmoleculen vrij).</a:t>
            </a:r>
          </a:p>
          <a:p>
            <a:r>
              <a:rPr lang="nl-NL" sz="2400" dirty="0" smtClean="0"/>
              <a:t>Het fotosyntheseproces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bestaat uit twee stappen: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de lichtreactie en de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donkerreactie.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Ze worden in de </a:t>
            </a:r>
          </a:p>
          <a:p>
            <a:pPr>
              <a:buNone/>
            </a:pPr>
            <a:r>
              <a:rPr lang="nl-NL" sz="2400" dirty="0" smtClean="0"/>
              <a:t>	volgende paragrafen </a:t>
            </a:r>
          </a:p>
          <a:p>
            <a:pPr>
              <a:buNone/>
            </a:pPr>
            <a:r>
              <a:rPr lang="nl-NL" sz="2400" dirty="0" smtClean="0"/>
              <a:t>	apart besproken</a:t>
            </a:r>
            <a:endParaRPr lang="nl-NL" sz="2400" dirty="0"/>
          </a:p>
        </p:txBody>
      </p:sp>
      <p:pic>
        <p:nvPicPr>
          <p:cNvPr id="4" name="Afbeelding 3" descr="organen_voor_fotosynth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348880"/>
            <a:ext cx="468052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b="1" dirty="0" smtClean="0">
                <a:solidFill>
                  <a:srgbClr val="FF3300"/>
                </a:solidFill>
              </a:rPr>
              <a:t>Chlorofyl:</a:t>
            </a:r>
            <a:br>
              <a:rPr lang="nl-NL" b="1" dirty="0" smtClean="0">
                <a:solidFill>
                  <a:srgbClr val="FF3300"/>
                </a:solidFill>
              </a:rPr>
            </a:br>
            <a:r>
              <a:rPr lang="nl-NL" b="1" dirty="0" smtClean="0">
                <a:solidFill>
                  <a:srgbClr val="FF3300"/>
                </a:solidFill>
              </a:rPr>
              <a:t>Wit</a:t>
            </a:r>
            <a:r>
              <a:rPr lang="nl-NL" dirty="0" smtClean="0"/>
              <a:t> licht bevat </a:t>
            </a:r>
            <a:r>
              <a:rPr lang="nl-NL" b="1" dirty="0" smtClean="0">
                <a:solidFill>
                  <a:srgbClr val="FF3300"/>
                </a:solidFill>
              </a:rPr>
              <a:t>alle kleuren</a:t>
            </a:r>
          </a:p>
        </p:txBody>
      </p:sp>
      <p:pic>
        <p:nvPicPr>
          <p:cNvPr id="68611" name="Picture 4" descr="P10008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00200"/>
            <a:ext cx="7993063" cy="49974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F207B-9AD4-4B97-8CEE-34EBF3E9FDB4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Waarom is een rode trui rood?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 eaLnBrk="1" hangingPunct="1"/>
            <a:r>
              <a:rPr lang="nl-NL" b="1" smtClean="0">
                <a:solidFill>
                  <a:srgbClr val="FF3300"/>
                </a:solidFill>
              </a:rPr>
              <a:t>Wit</a:t>
            </a:r>
            <a:r>
              <a:rPr lang="nl-NL" smtClean="0"/>
              <a:t> licht is een mengsel van </a:t>
            </a:r>
            <a:r>
              <a:rPr lang="nl-NL" b="1" smtClean="0">
                <a:solidFill>
                  <a:srgbClr val="FF3300"/>
                </a:solidFill>
              </a:rPr>
              <a:t>alle kleuren</a:t>
            </a:r>
            <a:r>
              <a:rPr lang="nl-NL" smtClean="0"/>
              <a:t> van de regenboog.</a:t>
            </a:r>
          </a:p>
          <a:p>
            <a:pPr eaLnBrk="1" hangingPunct="1"/>
            <a:r>
              <a:rPr lang="nl-NL" smtClean="0"/>
              <a:t>Als licht op een voorwerp valt , wordt een deel van het licht </a:t>
            </a:r>
            <a:r>
              <a:rPr lang="nl-NL" b="1" smtClean="0">
                <a:solidFill>
                  <a:srgbClr val="FF3300"/>
                </a:solidFill>
              </a:rPr>
              <a:t>geabsorbeerd</a:t>
            </a:r>
            <a:r>
              <a:rPr lang="nl-NL" smtClean="0"/>
              <a:t> en omgezet in warmte</a:t>
            </a:r>
          </a:p>
          <a:p>
            <a:pPr eaLnBrk="1" hangingPunct="1"/>
            <a:r>
              <a:rPr lang="nl-NL" smtClean="0"/>
              <a:t>Een ander deel van het licht wordt </a:t>
            </a:r>
            <a:r>
              <a:rPr lang="nl-NL" b="1" smtClean="0">
                <a:solidFill>
                  <a:srgbClr val="FF3300"/>
                </a:solidFill>
              </a:rPr>
              <a:t>teruggekaatst</a:t>
            </a:r>
            <a:r>
              <a:rPr lang="nl-NL" smtClean="0"/>
              <a:t>.</a:t>
            </a:r>
          </a:p>
          <a:p>
            <a:pPr eaLnBrk="1" hangingPunct="1">
              <a:buFontTx/>
              <a:buNone/>
            </a:pPr>
            <a:endParaRPr lang="nl-NL" sz="1000" smtClean="0"/>
          </a:p>
          <a:p>
            <a:pPr eaLnBrk="1" hangingPunct="1"/>
            <a:r>
              <a:rPr lang="nl-NL" smtClean="0"/>
              <a:t>Een </a:t>
            </a:r>
            <a:r>
              <a:rPr lang="nl-NL" b="1" smtClean="0">
                <a:solidFill>
                  <a:srgbClr val="FF3300"/>
                </a:solidFill>
              </a:rPr>
              <a:t>rode</a:t>
            </a:r>
            <a:r>
              <a:rPr lang="nl-NL" smtClean="0"/>
              <a:t> trui weerkaatst vooral rood licht </a:t>
            </a:r>
          </a:p>
          <a:p>
            <a:pPr eaLnBrk="1" hangingPunct="1">
              <a:buFontTx/>
              <a:buNone/>
            </a:pPr>
            <a:r>
              <a:rPr lang="nl-NL" smtClean="0"/>
              <a:t>	(en resorbeert de andere kleuren)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DCF38-68BD-4044-B35D-2DA1BAAEB35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>Bladgroen weerkaatst het  groene licht</a:t>
            </a:r>
          </a:p>
        </p:txBody>
      </p:sp>
      <p:pic>
        <p:nvPicPr>
          <p:cNvPr id="70659" name="Picture 3" descr="P10008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600200"/>
            <a:ext cx="7416800" cy="47815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70FC5-DF10-4288-9ACE-475B7289094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/>
              <a:t>Alleen het </a:t>
            </a:r>
            <a:r>
              <a:rPr lang="nl-NL" sz="4000" b="1">
                <a:solidFill>
                  <a:srgbClr val="FF3300"/>
                </a:solidFill>
              </a:rPr>
              <a:t>geadsorbeerde licht</a:t>
            </a:r>
            <a:r>
              <a:rPr lang="nl-NL" sz="4000"/>
              <a:t> kan gebruikt worden voor de </a:t>
            </a:r>
            <a:r>
              <a:rPr lang="nl-NL" sz="4000" b="1">
                <a:solidFill>
                  <a:srgbClr val="FF3300"/>
                </a:solidFill>
              </a:rPr>
              <a:t>fotosynthese</a:t>
            </a:r>
            <a:r>
              <a:rPr lang="nl-NL" sz="4000"/>
              <a:t>.</a:t>
            </a:r>
          </a:p>
        </p:txBody>
      </p:sp>
      <p:pic>
        <p:nvPicPr>
          <p:cNvPr id="71683" name="Picture 3" descr="P10008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00200"/>
            <a:ext cx="7343775" cy="52578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ECEBF-CF27-4D4B-9171-E0B1E1800C7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Chemosynthese</a:t>
            </a:r>
            <a:r>
              <a:rPr lang="nl-NL" sz="3200" b="1" dirty="0" smtClean="0"/>
              <a:t>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aantal soorten bacteriën, zoals kleurloze zwavelbacteriën, </a:t>
            </a:r>
            <a:r>
              <a:rPr lang="nl-NL" sz="2400" dirty="0" err="1" smtClean="0"/>
              <a:t>nitrificerende</a:t>
            </a:r>
            <a:r>
              <a:rPr lang="nl-NL" sz="2400" dirty="0" smtClean="0"/>
              <a:t> bacteriën (nitriet -en nitraatbacteriën) en ijzerbacteriën kunnen koolstof assimileren via de </a:t>
            </a:r>
            <a:r>
              <a:rPr lang="nl-NL" sz="2400" b="1" dirty="0" err="1" smtClean="0"/>
              <a:t>chemosynthese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Ze halen </a:t>
            </a:r>
            <a:r>
              <a:rPr lang="nl-NL" sz="2400" b="1" dirty="0" smtClean="0"/>
              <a:t>energie uit oxidatiereacties</a:t>
            </a:r>
            <a:r>
              <a:rPr lang="nl-NL" sz="2400" dirty="0" smtClean="0"/>
              <a:t>, waarbij anorganische stoffen worden omgezet in andere anorganische stoffen en </a:t>
            </a:r>
            <a:r>
              <a:rPr lang="nl-NL" sz="2400" b="1" dirty="0" smtClean="0"/>
              <a:t>vormen hier ATP mee. 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Dit </a:t>
            </a:r>
            <a:r>
              <a:rPr lang="nl-NL" sz="2400" b="1" dirty="0" smtClean="0"/>
              <a:t>ATP wordt weer gebruikt bij de opbouw </a:t>
            </a:r>
            <a:r>
              <a:rPr lang="nl-NL" sz="2400" dirty="0" smtClean="0"/>
              <a:t>van glucose uit koolstofdioxide.</a:t>
            </a:r>
            <a:br>
              <a:rPr lang="nl-NL" sz="2400" dirty="0" smtClean="0"/>
            </a:br>
            <a:endParaRPr lang="nl-N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err="1" smtClean="0"/>
              <a:t>Chemosynthese</a:t>
            </a:r>
            <a:r>
              <a:rPr lang="nl-NL" sz="3200" b="1" dirty="0" smtClean="0"/>
              <a:t>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Voor </a:t>
            </a:r>
            <a:r>
              <a:rPr lang="nl-NL" sz="2400" b="1" dirty="0" smtClean="0"/>
              <a:t>oxidatiereacties</a:t>
            </a:r>
            <a:r>
              <a:rPr lang="nl-NL" sz="2400" dirty="0" smtClean="0"/>
              <a:t> is uiteraard zuurstof nodig.</a:t>
            </a:r>
            <a:br>
              <a:rPr lang="nl-NL" sz="2400" dirty="0" smtClean="0"/>
            </a:br>
            <a:r>
              <a:rPr lang="nl-NL" sz="2400" dirty="0" smtClean="0"/>
              <a:t>Bijvoorbeeld:</a:t>
            </a:r>
            <a:br>
              <a:rPr lang="nl-NL" sz="2400" dirty="0" smtClean="0"/>
            </a:br>
            <a:r>
              <a:rPr lang="nl-NL" sz="2400" dirty="0" err="1" smtClean="0">
                <a:hlinkClick r:id="rId2"/>
              </a:rPr>
              <a:t>Nitrificerende</a:t>
            </a:r>
            <a:r>
              <a:rPr lang="nl-NL" sz="2400" dirty="0" smtClean="0">
                <a:hlinkClick r:id="rId2"/>
              </a:rPr>
              <a:t> bacteriën</a:t>
            </a:r>
            <a:r>
              <a:rPr lang="nl-NL" sz="2400" dirty="0" smtClean="0"/>
              <a:t> gebruiken de omzetting van stikstofverbindingen om aan energie te komen:</a:t>
            </a:r>
            <a:br>
              <a:rPr lang="nl-NL" sz="2400" dirty="0" smtClean="0"/>
            </a:br>
            <a:r>
              <a:rPr lang="nl-NL" sz="2400" dirty="0" smtClean="0"/>
              <a:t>nitrietbacteriën: 2NH</a:t>
            </a:r>
            <a:r>
              <a:rPr lang="nl-NL" sz="2400" baseline="-25000" dirty="0" smtClean="0"/>
              <a:t>3</a:t>
            </a:r>
            <a:r>
              <a:rPr lang="nl-NL" sz="2400" dirty="0" smtClean="0"/>
              <a:t> + 3O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 → 2HNO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+ 2H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 + energie</a:t>
            </a:r>
            <a:br>
              <a:rPr lang="nl-NL" sz="2400" dirty="0" smtClean="0"/>
            </a:br>
            <a:r>
              <a:rPr lang="nl-NL" sz="2400" dirty="0" smtClean="0"/>
              <a:t>nitraatbacteriën: 2HNO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+ 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 →2HNO</a:t>
            </a:r>
            <a:r>
              <a:rPr lang="nl-NL" sz="2400" baseline="-25000" dirty="0" smtClean="0"/>
              <a:t>3</a:t>
            </a:r>
            <a:r>
              <a:rPr lang="nl-NL" sz="2400" dirty="0" smtClean="0"/>
              <a:t> + energie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De </a:t>
            </a:r>
            <a:r>
              <a:rPr lang="nl-NL" sz="2400" b="1" dirty="0" smtClean="0"/>
              <a:t>energie wordt gebruikt voor de vorming van ATP</a:t>
            </a:r>
            <a:r>
              <a:rPr lang="nl-NL" sz="2400" dirty="0" smtClean="0"/>
              <a:t>, </a:t>
            </a:r>
          </a:p>
          <a:p>
            <a:pPr>
              <a:buNone/>
            </a:pPr>
            <a:r>
              <a:rPr lang="nl-NL" sz="2400" dirty="0" smtClean="0"/>
              <a:t>	waarmee de bacteriën uit CO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 en 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 glucose opbouwen.</a:t>
            </a:r>
          </a:p>
          <a:p>
            <a:pPr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b="1" dirty="0" err="1" smtClean="0"/>
              <a:t>Nitrificerende</a:t>
            </a:r>
            <a:r>
              <a:rPr lang="nl-NL" sz="2400" b="1" dirty="0" smtClean="0"/>
              <a:t> bac</a:t>
            </a:r>
            <a:r>
              <a:rPr lang="nl-NL" sz="2400" dirty="0" smtClean="0"/>
              <a:t>teriën kunnen (vanwege die oxidatiereacties!) alleen in een </a:t>
            </a:r>
            <a:r>
              <a:rPr lang="nl-NL" sz="2400" b="1" dirty="0" smtClean="0"/>
              <a:t>zuurstofrijke</a:t>
            </a:r>
            <a:r>
              <a:rPr lang="nl-NL" sz="2400" dirty="0" smtClean="0"/>
              <a:t> omgeving leven en </a:t>
            </a:r>
            <a:r>
              <a:rPr lang="nl-NL" sz="2400" b="1" dirty="0" smtClean="0"/>
              <a:t>spelen een belangrijke rol in de stikstofkringloop. </a:t>
            </a:r>
            <a:br>
              <a:rPr lang="nl-NL" sz="2400" b="1" dirty="0" smtClean="0"/>
            </a:br>
            <a:endParaRPr lang="nl-NL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196</Words>
  <Application>Microsoft Office PowerPoint</Application>
  <PresentationFormat>Diavoorstelling (4:3)</PresentationFormat>
  <Paragraphs>50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Basisstof 4  Koolstofassimilatie</vt:lpstr>
      <vt:lpstr>Practicum</vt:lpstr>
      <vt:lpstr>Fotosynthese </vt:lpstr>
      <vt:lpstr>Chlorofyl: Wit licht bevat alle kleuren</vt:lpstr>
      <vt:lpstr>Waarom is een rode trui rood?</vt:lpstr>
      <vt:lpstr>Bladgroen weerkaatst het  groene licht</vt:lpstr>
      <vt:lpstr>Alleen het geadsorbeerde licht kan gebruikt worden voor de fotosynthese.</vt:lpstr>
      <vt:lpstr>Chemosynthese 1</vt:lpstr>
      <vt:lpstr>Chemosynthese 2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4  Koolstofassimilatie</dc:title>
  <dc:creator>biobertus</dc:creator>
  <cp:lastModifiedBy>Admin</cp:lastModifiedBy>
  <cp:revision>3</cp:revision>
  <dcterms:created xsi:type="dcterms:W3CDTF">2014-12-17T16:53:57Z</dcterms:created>
  <dcterms:modified xsi:type="dcterms:W3CDTF">2016-09-08T17:32:29Z</dcterms:modified>
</cp:coreProperties>
</file>